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9" r:id="rId9"/>
    <p:sldId id="270" r:id="rId10"/>
    <p:sldId id="262" r:id="rId11"/>
    <p:sldId id="268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40" name="CustomShape 2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9920" cy="41083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200">
                <a:latin typeface="Times New Roman"/>
              </a:rPr>
              <a:t>Click to edit the notes format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9808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440" y="4343040"/>
            <a:ext cx="5483160" cy="411156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4343400"/>
            <a:ext cx="548496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312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1080"/>
            <a:ext cx="822312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256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0640" y="1600200"/>
            <a:ext cx="401256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0640" y="3961080"/>
            <a:ext cx="401256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1080"/>
            <a:ext cx="401256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3120" cy="451944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3120" cy="451944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1736280" y="1600200"/>
            <a:ext cx="5664600" cy="451944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1736280" y="1600200"/>
            <a:ext cx="5664600" cy="4519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3120" cy="4519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3120" cy="451944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2560" cy="451944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0640" y="1600200"/>
            <a:ext cx="4012560" cy="451944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3120" cy="5269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256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1080"/>
            <a:ext cx="401256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0640" y="1600200"/>
            <a:ext cx="4012560" cy="451944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2560" cy="451944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0640" y="1600200"/>
            <a:ext cx="401256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0640" y="3961080"/>
            <a:ext cx="401256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256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0640" y="1600200"/>
            <a:ext cx="401256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1080"/>
            <a:ext cx="8223120" cy="215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3120" cy="11365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3120" cy="451944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/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244920"/>
            <a:ext cx="2127240" cy="46980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>
                <a:latin typeface="Arial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4920"/>
            <a:ext cx="2889360" cy="46980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>
                <a:latin typeface="Arial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244920"/>
            <a:ext cx="2127240" cy="469800"/>
          </a:xfrm>
          <a:prstGeom prst="rect">
            <a:avLst/>
          </a:prstGeom>
        </p:spPr>
        <p:txBody>
          <a:bodyPr lIns="90000" tIns="46800" rIns="90000" bIns="46800"/>
          <a:lstStyle/>
          <a:p>
            <a:fld id="{6821322A-A5FD-4CB2-9107-68B96B965BF5}" type="slidenum">
              <a:rPr lang="en-US"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latin typeface="Arial"/>
              </a:rPr>
              <a:t>Stock Market Terms</a:t>
            </a:r>
            <a:endParaRPr/>
          </a:p>
        </p:txBody>
      </p:sp>
      <p:sp>
        <p:nvSpPr>
          <p:cNvPr id="45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Font typeface="Arial"/>
              <a:buChar char="•"/>
            </a:pPr>
            <a:r>
              <a:rPr lang="en-US" sz="3200" b="1" u="sng" dirty="0">
                <a:latin typeface="Arial"/>
              </a:rPr>
              <a:t>Stock</a:t>
            </a:r>
            <a:r>
              <a:rPr lang="en-US" sz="3200" dirty="0">
                <a:latin typeface="Arial"/>
              </a:rPr>
              <a:t>:  A share of ownership of a company</a:t>
            </a:r>
            <a:endParaRPr dirty="0"/>
          </a:p>
          <a:p>
            <a:pPr marL="914400" lvl="1" indent="-457200">
              <a:buFont typeface="Arial"/>
              <a:buChar char="•"/>
            </a:pPr>
            <a:r>
              <a:rPr lang="en-US" sz="2800" dirty="0">
                <a:latin typeface="Arial"/>
              </a:rPr>
              <a:t>Example:  One share of Apple stock = 1</a:t>
            </a:r>
            <a:r>
              <a:rPr lang="en-US" sz="2800" dirty="0" smtClean="0">
                <a:latin typeface="Arial"/>
              </a:rPr>
              <a:t>/5,830,000,000 </a:t>
            </a:r>
            <a:r>
              <a:rPr lang="en-US" sz="2800" dirty="0">
                <a:latin typeface="Arial"/>
              </a:rPr>
              <a:t>ownership of the company </a:t>
            </a:r>
            <a:endParaRPr lang="en-US" sz="2800" dirty="0" smtClean="0">
              <a:latin typeface="Arial"/>
            </a:endParaRPr>
          </a:p>
          <a:p>
            <a:pPr lvl="1"/>
            <a:endParaRPr lang="en-US" sz="1400" dirty="0" smtClean="0">
              <a:latin typeface="Arial"/>
            </a:endParaRPr>
          </a:p>
          <a:p>
            <a:pPr marL="1200150" lvl="2" indent="-285750">
              <a:buFont typeface="Arial"/>
              <a:buChar char="•"/>
            </a:pPr>
            <a:r>
              <a:rPr lang="en-US" sz="2400" dirty="0" smtClean="0">
                <a:latin typeface="Arial"/>
              </a:rPr>
              <a:t>In other words, there are 5.83 Billion total shares of Apple stock</a:t>
            </a:r>
          </a:p>
          <a:p>
            <a:pPr lvl="2"/>
            <a:endParaRPr sz="2000" dirty="0"/>
          </a:p>
          <a:p>
            <a:pPr marL="914400" lvl="1" indent="-457200">
              <a:buFont typeface="Arial"/>
              <a:buChar char="•"/>
            </a:pPr>
            <a:r>
              <a:rPr lang="en-US" sz="2800" dirty="0">
                <a:latin typeface="Arial"/>
              </a:rPr>
              <a:t>Each share of Apple is worth </a:t>
            </a:r>
            <a:r>
              <a:rPr lang="en-US" sz="2800" dirty="0" smtClean="0">
                <a:latin typeface="Arial"/>
              </a:rPr>
              <a:t>$117 </a:t>
            </a:r>
            <a:r>
              <a:rPr lang="en-US" sz="2800" dirty="0">
                <a:latin typeface="Arial"/>
              </a:rPr>
              <a:t>(as of this morning</a:t>
            </a:r>
            <a:r>
              <a:rPr lang="en-US" sz="2800" dirty="0" smtClean="0">
                <a:latin typeface="Arial"/>
              </a:rPr>
              <a:t>)</a:t>
            </a:r>
          </a:p>
          <a:p>
            <a:pPr lvl="1"/>
            <a:endParaRPr dirty="0"/>
          </a:p>
          <a:p>
            <a:pPr marL="1257300" lvl="2" indent="-342900">
              <a:buFont typeface="Arial"/>
              <a:buChar char="•"/>
            </a:pPr>
            <a:r>
              <a:rPr lang="en-US" sz="2400" dirty="0">
                <a:latin typeface="Arial"/>
              </a:rPr>
              <a:t>Apple was worth about $6 per share </a:t>
            </a:r>
            <a:r>
              <a:rPr lang="en-US" sz="2400" dirty="0" smtClean="0">
                <a:latin typeface="Arial"/>
              </a:rPr>
              <a:t>12 </a:t>
            </a:r>
            <a:r>
              <a:rPr lang="en-US" sz="2400" dirty="0">
                <a:latin typeface="Arial"/>
              </a:rPr>
              <a:t>years ago in 2003</a:t>
            </a:r>
            <a:endParaRPr dirty="0"/>
          </a:p>
          <a:p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en-US" sz="4400" dirty="0">
                <a:latin typeface="Arial"/>
              </a:rPr>
              <a:t>Circular </a:t>
            </a:r>
            <a:r>
              <a:rPr lang="en-US" sz="4400" dirty="0" smtClean="0">
                <a:latin typeface="Arial"/>
              </a:rPr>
              <a:t>Effect:  </a:t>
            </a:r>
          </a:p>
          <a:p>
            <a:pPr algn="ctr"/>
            <a:r>
              <a:rPr lang="en-US" sz="4400" dirty="0" smtClean="0">
                <a:latin typeface="Arial"/>
              </a:rPr>
              <a:t>Markets and Labor</a:t>
            </a:r>
            <a:endParaRPr dirty="0"/>
          </a:p>
        </p:txBody>
      </p:sp>
      <p:sp>
        <p:nvSpPr>
          <p:cNvPr id="61" name="TextShape 2"/>
          <p:cNvSpPr txBox="1"/>
          <p:nvPr/>
        </p:nvSpPr>
        <p:spPr>
          <a:xfrm>
            <a:off x="456840" y="1599840"/>
            <a:ext cx="2438280" cy="4357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2800" dirty="0">
                <a:solidFill>
                  <a:srgbClr val="000000"/>
                </a:solidFill>
                <a:latin typeface="Arial"/>
              </a:rPr>
              <a:t>“The Depression was collective insanity”</a:t>
            </a:r>
            <a:endParaRPr dirty="0"/>
          </a:p>
          <a:p>
            <a:r>
              <a:rPr lang="en-US" sz="2800" dirty="0">
                <a:solidFill>
                  <a:srgbClr val="000000"/>
                </a:solidFill>
                <a:latin typeface="Arial"/>
              </a:rPr>
              <a:t>-J. Bradford DeLong</a:t>
            </a:r>
            <a:endParaRPr dirty="0"/>
          </a:p>
        </p:txBody>
      </p:sp>
      <p:pic>
        <p:nvPicPr>
          <p:cNvPr id="62" name="Picture 61"/>
          <p:cNvPicPr/>
          <p:nvPr/>
        </p:nvPicPr>
        <p:blipFill>
          <a:blip r:embed="rId3"/>
          <a:stretch/>
        </p:blipFill>
        <p:spPr>
          <a:xfrm>
            <a:off x="3352680" y="1857240"/>
            <a:ext cx="5334120" cy="351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dur="indefinite" fill="hold">
                      <p:stCondLst>
                        <p:cond delay="indefinite"/>
                      </p:stCondLst>
                      <p:childTnLst>
                        <p:par>
                          <p:cTn id="10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dur="indefinite" fill="hold">
                      <p:stCondLst>
                        <p:cond delay="indefinite"/>
                      </p:stCondLst>
                      <p:childTnLst>
                        <p:par>
                          <p:cTn id="16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61">
                                            <p:txEl>
                                              <p:p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61">
                                            <p:txEl>
                                              <p:p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dur="indefinite" fill="hold">
                      <p:stCondLst>
                        <p:cond delay="indefinite"/>
                      </p:stCondLst>
                      <p:childTnLst>
                        <p:par>
                          <p:cTn id="22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61">
                                            <p:txEl>
                                              <p:pRg st="4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61">
                                            <p:txEl>
                                              <p:pRg st="4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191000" y="228600"/>
            <a:ext cx="3886200" cy="6477000"/>
            <a:chOff x="-3" y="-3"/>
            <a:chExt cx="1813" cy="3328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0" y="0"/>
              <a:ext cx="1807" cy="3322"/>
              <a:chOff x="0" y="0"/>
              <a:chExt cx="1807" cy="3322"/>
            </a:xfrm>
          </p:grpSpPr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1807" cy="250"/>
                <a:chOff x="0" y="0"/>
                <a:chExt cx="1807" cy="250"/>
              </a:xfrm>
            </p:grpSpPr>
            <p:sp>
              <p:nvSpPr>
                <p:cNvPr id="104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07" cy="250"/>
                </a:xfrm>
                <a:prstGeom prst="rect">
                  <a:avLst/>
                </a:prstGeom>
                <a:solidFill>
                  <a:srgbClr val="66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05" name="Group 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807" cy="250"/>
                  <a:chOff x="0" y="0"/>
                  <a:chExt cx="1807" cy="250"/>
                </a:xfrm>
              </p:grpSpPr>
              <p:sp>
                <p:nvSpPr>
                  <p:cNvPr id="10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807" cy="250"/>
                  </a:xfrm>
                  <a:prstGeom prst="rect">
                    <a:avLst/>
                  </a:prstGeom>
                  <a:solidFill>
                    <a:srgbClr val="66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ctr"/>
                    <a:r>
                      <a:rPr lang="en-US" sz="1600" b="1">
                        <a:latin typeface="Arial Black" charset="0"/>
                      </a:rPr>
                      <a:t>Unemployment as Percentage of the Labor Force</a:t>
                    </a:r>
                    <a:r>
                      <a:rPr lang="en-US" sz="1600">
                        <a:latin typeface="Arial Black" charset="0"/>
                      </a:rPr>
                      <a:t> </a:t>
                    </a:r>
                  </a:p>
                </p:txBody>
              </p:sp>
              <p:sp>
                <p:nvSpPr>
                  <p:cNvPr id="10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807" cy="25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0" y="250"/>
                <a:ext cx="903" cy="192"/>
                <a:chOff x="0" y="250"/>
                <a:chExt cx="903" cy="192"/>
              </a:xfrm>
            </p:grpSpPr>
            <p:sp>
              <p:nvSpPr>
                <p:cNvPr id="102" name="Rectangle 11"/>
                <p:cNvSpPr>
                  <a:spLocks noChangeArrowheads="1"/>
                </p:cNvSpPr>
                <p:nvPr/>
              </p:nvSpPr>
              <p:spPr bwMode="auto">
                <a:xfrm>
                  <a:off x="0" y="250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1900 </a:t>
                  </a:r>
                </a:p>
              </p:txBody>
            </p:sp>
            <p:sp>
              <p:nvSpPr>
                <p:cNvPr id="103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250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13"/>
              <p:cNvGrpSpPr>
                <a:grpSpLocks/>
              </p:cNvGrpSpPr>
              <p:nvPr/>
            </p:nvGrpSpPr>
            <p:grpSpPr bwMode="auto">
              <a:xfrm>
                <a:off x="903" y="250"/>
                <a:ext cx="904" cy="192"/>
                <a:chOff x="903" y="250"/>
                <a:chExt cx="904" cy="192"/>
              </a:xfrm>
            </p:grpSpPr>
            <p:sp>
              <p:nvSpPr>
                <p:cNvPr id="100" name="Rectangle 14"/>
                <p:cNvSpPr>
                  <a:spLocks noChangeArrowheads="1"/>
                </p:cNvSpPr>
                <p:nvPr/>
              </p:nvSpPr>
              <p:spPr bwMode="auto">
                <a:xfrm>
                  <a:off x="903" y="250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5 percent </a:t>
                  </a:r>
                </a:p>
              </p:txBody>
            </p:sp>
            <p:sp>
              <p:nvSpPr>
                <p:cNvPr id="101" name="Rectangle 15"/>
                <p:cNvSpPr>
                  <a:spLocks noChangeArrowheads="1"/>
                </p:cNvSpPr>
                <p:nvPr/>
              </p:nvSpPr>
              <p:spPr bwMode="auto">
                <a:xfrm>
                  <a:off x="903" y="250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16"/>
              <p:cNvGrpSpPr>
                <a:grpSpLocks/>
              </p:cNvGrpSpPr>
              <p:nvPr/>
            </p:nvGrpSpPr>
            <p:grpSpPr bwMode="auto">
              <a:xfrm>
                <a:off x="0" y="442"/>
                <a:ext cx="903" cy="192"/>
                <a:chOff x="0" y="442"/>
                <a:chExt cx="903" cy="192"/>
              </a:xfrm>
            </p:grpSpPr>
            <p:sp>
              <p:nvSpPr>
                <p:cNvPr id="98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42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1910 </a:t>
                  </a:r>
                </a:p>
              </p:txBody>
            </p:sp>
            <p:sp>
              <p:nvSpPr>
                <p:cNvPr id="99" name="Rectangle 18"/>
                <p:cNvSpPr>
                  <a:spLocks noChangeArrowheads="1"/>
                </p:cNvSpPr>
                <p:nvPr/>
              </p:nvSpPr>
              <p:spPr bwMode="auto">
                <a:xfrm>
                  <a:off x="0" y="442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19"/>
              <p:cNvGrpSpPr>
                <a:grpSpLocks/>
              </p:cNvGrpSpPr>
              <p:nvPr/>
            </p:nvGrpSpPr>
            <p:grpSpPr bwMode="auto">
              <a:xfrm>
                <a:off x="903" y="442"/>
                <a:ext cx="904" cy="192"/>
                <a:chOff x="903" y="442"/>
                <a:chExt cx="904" cy="192"/>
              </a:xfrm>
            </p:grpSpPr>
            <p:sp>
              <p:nvSpPr>
                <p:cNvPr id="96" name="Rectangle 20"/>
                <p:cNvSpPr>
                  <a:spLocks noChangeArrowheads="1"/>
                </p:cNvSpPr>
                <p:nvPr/>
              </p:nvSpPr>
              <p:spPr bwMode="auto">
                <a:xfrm>
                  <a:off x="903" y="442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5.9 percent </a:t>
                  </a:r>
                </a:p>
              </p:txBody>
            </p:sp>
            <p:sp>
              <p:nvSpPr>
                <p:cNvPr id="97" name="Rectangle 21"/>
                <p:cNvSpPr>
                  <a:spLocks noChangeArrowheads="1"/>
                </p:cNvSpPr>
                <p:nvPr/>
              </p:nvSpPr>
              <p:spPr bwMode="auto">
                <a:xfrm>
                  <a:off x="903" y="442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22"/>
              <p:cNvGrpSpPr>
                <a:grpSpLocks/>
              </p:cNvGrpSpPr>
              <p:nvPr/>
            </p:nvGrpSpPr>
            <p:grpSpPr bwMode="auto">
              <a:xfrm>
                <a:off x="0" y="634"/>
                <a:ext cx="903" cy="192"/>
                <a:chOff x="0" y="634"/>
                <a:chExt cx="903" cy="192"/>
              </a:xfrm>
            </p:grpSpPr>
            <p:sp>
              <p:nvSpPr>
                <p:cNvPr id="94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634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1920 </a:t>
                  </a:r>
                </a:p>
              </p:txBody>
            </p:sp>
            <p:sp>
              <p:nvSpPr>
                <p:cNvPr id="95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634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25"/>
              <p:cNvGrpSpPr>
                <a:grpSpLocks/>
              </p:cNvGrpSpPr>
              <p:nvPr/>
            </p:nvGrpSpPr>
            <p:grpSpPr bwMode="auto">
              <a:xfrm>
                <a:off x="903" y="634"/>
                <a:ext cx="904" cy="192"/>
                <a:chOff x="903" y="634"/>
                <a:chExt cx="904" cy="192"/>
              </a:xfrm>
            </p:grpSpPr>
            <p:sp>
              <p:nvSpPr>
                <p:cNvPr id="92" name="Rectangle 26"/>
                <p:cNvSpPr>
                  <a:spLocks noChangeArrowheads="1"/>
                </p:cNvSpPr>
                <p:nvPr/>
              </p:nvSpPr>
              <p:spPr bwMode="auto">
                <a:xfrm>
                  <a:off x="903" y="634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4 percent </a:t>
                  </a:r>
                </a:p>
              </p:txBody>
            </p:sp>
            <p:sp>
              <p:nvSpPr>
                <p:cNvPr id="93" name="Rectangle 27"/>
                <p:cNvSpPr>
                  <a:spLocks noChangeArrowheads="1"/>
                </p:cNvSpPr>
                <p:nvPr/>
              </p:nvSpPr>
              <p:spPr bwMode="auto">
                <a:xfrm>
                  <a:off x="903" y="634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28"/>
              <p:cNvGrpSpPr>
                <a:grpSpLocks/>
              </p:cNvGrpSpPr>
              <p:nvPr/>
            </p:nvGrpSpPr>
            <p:grpSpPr bwMode="auto">
              <a:xfrm>
                <a:off x="0" y="826"/>
                <a:ext cx="903" cy="192"/>
                <a:chOff x="0" y="826"/>
                <a:chExt cx="903" cy="192"/>
              </a:xfrm>
            </p:grpSpPr>
            <p:sp>
              <p:nvSpPr>
                <p:cNvPr id="90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826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1925 </a:t>
                  </a:r>
                </a:p>
              </p:txBody>
            </p:sp>
            <p:sp>
              <p:nvSpPr>
                <p:cNvPr id="91" name="Rectangle 30"/>
                <p:cNvSpPr>
                  <a:spLocks noChangeArrowheads="1"/>
                </p:cNvSpPr>
                <p:nvPr/>
              </p:nvSpPr>
              <p:spPr bwMode="auto">
                <a:xfrm>
                  <a:off x="0" y="826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31"/>
              <p:cNvGrpSpPr>
                <a:grpSpLocks/>
              </p:cNvGrpSpPr>
              <p:nvPr/>
            </p:nvGrpSpPr>
            <p:grpSpPr bwMode="auto">
              <a:xfrm>
                <a:off x="903" y="826"/>
                <a:ext cx="904" cy="192"/>
                <a:chOff x="903" y="826"/>
                <a:chExt cx="904" cy="192"/>
              </a:xfrm>
            </p:grpSpPr>
            <p:sp>
              <p:nvSpPr>
                <p:cNvPr id="88" name="Rectangle 32"/>
                <p:cNvSpPr>
                  <a:spLocks noChangeArrowheads="1"/>
                </p:cNvSpPr>
                <p:nvPr/>
              </p:nvSpPr>
              <p:spPr bwMode="auto">
                <a:xfrm>
                  <a:off x="903" y="826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4 percent </a:t>
                  </a:r>
                </a:p>
              </p:txBody>
            </p:sp>
            <p:sp>
              <p:nvSpPr>
                <p:cNvPr id="89" name="Rectangle 33"/>
                <p:cNvSpPr>
                  <a:spLocks noChangeArrowheads="1"/>
                </p:cNvSpPr>
                <p:nvPr/>
              </p:nvSpPr>
              <p:spPr bwMode="auto">
                <a:xfrm>
                  <a:off x="903" y="826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34"/>
              <p:cNvGrpSpPr>
                <a:grpSpLocks/>
              </p:cNvGrpSpPr>
              <p:nvPr/>
            </p:nvGrpSpPr>
            <p:grpSpPr bwMode="auto">
              <a:xfrm>
                <a:off x="0" y="1018"/>
                <a:ext cx="903" cy="192"/>
                <a:chOff x="0" y="1018"/>
                <a:chExt cx="903" cy="192"/>
              </a:xfrm>
            </p:grpSpPr>
            <p:sp>
              <p:nvSpPr>
                <p:cNvPr id="86" name="Rectangle 35"/>
                <p:cNvSpPr>
                  <a:spLocks noChangeArrowheads="1"/>
                </p:cNvSpPr>
                <p:nvPr/>
              </p:nvSpPr>
              <p:spPr bwMode="auto">
                <a:xfrm>
                  <a:off x="0" y="1018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1929 </a:t>
                  </a:r>
                </a:p>
              </p:txBody>
            </p:sp>
            <p:sp>
              <p:nvSpPr>
                <p:cNvPr id="87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018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37"/>
              <p:cNvGrpSpPr>
                <a:grpSpLocks/>
              </p:cNvGrpSpPr>
              <p:nvPr/>
            </p:nvGrpSpPr>
            <p:grpSpPr bwMode="auto">
              <a:xfrm>
                <a:off x="903" y="1018"/>
                <a:ext cx="904" cy="192"/>
                <a:chOff x="903" y="1018"/>
                <a:chExt cx="904" cy="192"/>
              </a:xfrm>
            </p:grpSpPr>
            <p:sp>
              <p:nvSpPr>
                <p:cNvPr id="84" name="Rectangle 38"/>
                <p:cNvSpPr>
                  <a:spLocks noChangeArrowheads="1"/>
                </p:cNvSpPr>
                <p:nvPr/>
              </p:nvSpPr>
              <p:spPr bwMode="auto">
                <a:xfrm>
                  <a:off x="903" y="1018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3.2 percent </a:t>
                  </a:r>
                </a:p>
              </p:txBody>
            </p:sp>
            <p:sp>
              <p:nvSpPr>
                <p:cNvPr id="85" name="Rectangle 39"/>
                <p:cNvSpPr>
                  <a:spLocks noChangeArrowheads="1"/>
                </p:cNvSpPr>
                <p:nvPr/>
              </p:nvSpPr>
              <p:spPr bwMode="auto">
                <a:xfrm>
                  <a:off x="903" y="1018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40"/>
              <p:cNvGrpSpPr>
                <a:grpSpLocks/>
              </p:cNvGrpSpPr>
              <p:nvPr/>
            </p:nvGrpSpPr>
            <p:grpSpPr bwMode="auto">
              <a:xfrm>
                <a:off x="0" y="1210"/>
                <a:ext cx="903" cy="192"/>
                <a:chOff x="0" y="1210"/>
                <a:chExt cx="903" cy="192"/>
              </a:xfrm>
            </p:grpSpPr>
            <p:sp>
              <p:nvSpPr>
                <p:cNvPr id="82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1210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1930 </a:t>
                  </a:r>
                </a:p>
              </p:txBody>
            </p:sp>
            <p:sp>
              <p:nvSpPr>
                <p:cNvPr id="83" name="Rectangle 42"/>
                <p:cNvSpPr>
                  <a:spLocks noChangeArrowheads="1"/>
                </p:cNvSpPr>
                <p:nvPr/>
              </p:nvSpPr>
              <p:spPr bwMode="auto">
                <a:xfrm>
                  <a:off x="0" y="1210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43"/>
              <p:cNvGrpSpPr>
                <a:grpSpLocks/>
              </p:cNvGrpSpPr>
              <p:nvPr/>
            </p:nvGrpSpPr>
            <p:grpSpPr bwMode="auto">
              <a:xfrm>
                <a:off x="903" y="1210"/>
                <a:ext cx="904" cy="192"/>
                <a:chOff x="903" y="1210"/>
                <a:chExt cx="904" cy="192"/>
              </a:xfrm>
            </p:grpSpPr>
            <p:sp>
              <p:nvSpPr>
                <p:cNvPr id="80" name="Rectangle 44"/>
                <p:cNvSpPr>
                  <a:spLocks noChangeArrowheads="1"/>
                </p:cNvSpPr>
                <p:nvPr/>
              </p:nvSpPr>
              <p:spPr bwMode="auto">
                <a:xfrm>
                  <a:off x="903" y="1210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8.7 percent </a:t>
                  </a:r>
                </a:p>
              </p:txBody>
            </p:sp>
            <p:sp>
              <p:nvSpPr>
                <p:cNvPr id="81" name="Rectangle 45"/>
                <p:cNvSpPr>
                  <a:spLocks noChangeArrowheads="1"/>
                </p:cNvSpPr>
                <p:nvPr/>
              </p:nvSpPr>
              <p:spPr bwMode="auto">
                <a:xfrm>
                  <a:off x="903" y="1210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46"/>
              <p:cNvGrpSpPr>
                <a:grpSpLocks/>
              </p:cNvGrpSpPr>
              <p:nvPr/>
            </p:nvGrpSpPr>
            <p:grpSpPr bwMode="auto">
              <a:xfrm>
                <a:off x="0" y="1402"/>
                <a:ext cx="903" cy="192"/>
                <a:chOff x="0" y="1402"/>
                <a:chExt cx="903" cy="192"/>
              </a:xfrm>
            </p:grpSpPr>
            <p:sp>
              <p:nvSpPr>
                <p:cNvPr id="78" name="Rectangle 47"/>
                <p:cNvSpPr>
                  <a:spLocks noChangeArrowheads="1"/>
                </p:cNvSpPr>
                <p:nvPr/>
              </p:nvSpPr>
              <p:spPr bwMode="auto">
                <a:xfrm>
                  <a:off x="0" y="1402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1932 </a:t>
                  </a:r>
                </a:p>
              </p:txBody>
            </p:sp>
            <p:sp>
              <p:nvSpPr>
                <p:cNvPr id="79" name="Rectangle 48"/>
                <p:cNvSpPr>
                  <a:spLocks noChangeArrowheads="1"/>
                </p:cNvSpPr>
                <p:nvPr/>
              </p:nvSpPr>
              <p:spPr bwMode="auto">
                <a:xfrm>
                  <a:off x="0" y="1402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49"/>
              <p:cNvGrpSpPr>
                <a:grpSpLocks/>
              </p:cNvGrpSpPr>
              <p:nvPr/>
            </p:nvGrpSpPr>
            <p:grpSpPr bwMode="auto">
              <a:xfrm>
                <a:off x="903" y="1402"/>
                <a:ext cx="904" cy="192"/>
                <a:chOff x="903" y="1402"/>
                <a:chExt cx="904" cy="192"/>
              </a:xfrm>
            </p:grpSpPr>
            <p:sp>
              <p:nvSpPr>
                <p:cNvPr id="76" name="Rectangle 50"/>
                <p:cNvSpPr>
                  <a:spLocks noChangeArrowheads="1"/>
                </p:cNvSpPr>
                <p:nvPr/>
              </p:nvSpPr>
              <p:spPr bwMode="auto">
                <a:xfrm>
                  <a:off x="903" y="1402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23.6 percent </a:t>
                  </a:r>
                </a:p>
              </p:txBody>
            </p:sp>
            <p:sp>
              <p:nvSpPr>
                <p:cNvPr id="77" name="Rectangle 51"/>
                <p:cNvSpPr>
                  <a:spLocks noChangeArrowheads="1"/>
                </p:cNvSpPr>
                <p:nvPr/>
              </p:nvSpPr>
              <p:spPr bwMode="auto">
                <a:xfrm>
                  <a:off x="903" y="1402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52"/>
              <p:cNvGrpSpPr>
                <a:grpSpLocks/>
              </p:cNvGrpSpPr>
              <p:nvPr/>
            </p:nvGrpSpPr>
            <p:grpSpPr bwMode="auto">
              <a:xfrm>
                <a:off x="0" y="1594"/>
                <a:ext cx="903" cy="192"/>
                <a:chOff x="0" y="1594"/>
                <a:chExt cx="903" cy="192"/>
              </a:xfrm>
            </p:grpSpPr>
            <p:sp>
              <p:nvSpPr>
                <p:cNvPr id="74" name="Rectangle 53"/>
                <p:cNvSpPr>
                  <a:spLocks noChangeArrowheads="1"/>
                </p:cNvSpPr>
                <p:nvPr/>
              </p:nvSpPr>
              <p:spPr bwMode="auto">
                <a:xfrm>
                  <a:off x="0" y="1594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1933 </a:t>
                  </a:r>
                </a:p>
              </p:txBody>
            </p:sp>
            <p:sp>
              <p:nvSpPr>
                <p:cNvPr id="75" name="Rectangle 54"/>
                <p:cNvSpPr>
                  <a:spLocks noChangeArrowheads="1"/>
                </p:cNvSpPr>
                <p:nvPr/>
              </p:nvSpPr>
              <p:spPr bwMode="auto">
                <a:xfrm>
                  <a:off x="0" y="1594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55"/>
              <p:cNvGrpSpPr>
                <a:grpSpLocks/>
              </p:cNvGrpSpPr>
              <p:nvPr/>
            </p:nvGrpSpPr>
            <p:grpSpPr bwMode="auto">
              <a:xfrm>
                <a:off x="903" y="1594"/>
                <a:ext cx="904" cy="192"/>
                <a:chOff x="903" y="1594"/>
                <a:chExt cx="904" cy="192"/>
              </a:xfrm>
            </p:grpSpPr>
            <p:sp>
              <p:nvSpPr>
                <p:cNvPr id="72" name="Rectangle 56"/>
                <p:cNvSpPr>
                  <a:spLocks noChangeArrowheads="1"/>
                </p:cNvSpPr>
                <p:nvPr/>
              </p:nvSpPr>
              <p:spPr bwMode="auto">
                <a:xfrm>
                  <a:off x="903" y="1594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24.9 percent </a:t>
                  </a:r>
                </a:p>
              </p:txBody>
            </p:sp>
            <p:sp>
              <p:nvSpPr>
                <p:cNvPr id="73" name="Rectangle 57"/>
                <p:cNvSpPr>
                  <a:spLocks noChangeArrowheads="1"/>
                </p:cNvSpPr>
                <p:nvPr/>
              </p:nvSpPr>
              <p:spPr bwMode="auto">
                <a:xfrm>
                  <a:off x="903" y="1594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58"/>
              <p:cNvGrpSpPr>
                <a:grpSpLocks/>
              </p:cNvGrpSpPr>
              <p:nvPr/>
            </p:nvGrpSpPr>
            <p:grpSpPr bwMode="auto">
              <a:xfrm>
                <a:off x="0" y="1786"/>
                <a:ext cx="903" cy="192"/>
                <a:chOff x="0" y="1786"/>
                <a:chExt cx="903" cy="192"/>
              </a:xfrm>
            </p:grpSpPr>
            <p:sp>
              <p:nvSpPr>
                <p:cNvPr id="70" name="Rectangle 59"/>
                <p:cNvSpPr>
                  <a:spLocks noChangeArrowheads="1"/>
                </p:cNvSpPr>
                <p:nvPr/>
              </p:nvSpPr>
              <p:spPr bwMode="auto">
                <a:xfrm>
                  <a:off x="0" y="1786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1934 </a:t>
                  </a:r>
                </a:p>
              </p:txBody>
            </p:sp>
            <p:sp>
              <p:nvSpPr>
                <p:cNvPr id="71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1786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61"/>
              <p:cNvGrpSpPr>
                <a:grpSpLocks/>
              </p:cNvGrpSpPr>
              <p:nvPr/>
            </p:nvGrpSpPr>
            <p:grpSpPr bwMode="auto">
              <a:xfrm>
                <a:off x="903" y="1786"/>
                <a:ext cx="904" cy="192"/>
                <a:chOff x="903" y="1786"/>
                <a:chExt cx="904" cy="192"/>
              </a:xfrm>
            </p:grpSpPr>
            <p:sp>
              <p:nvSpPr>
                <p:cNvPr id="68" name="Rectangle 62"/>
                <p:cNvSpPr>
                  <a:spLocks noChangeArrowheads="1"/>
                </p:cNvSpPr>
                <p:nvPr/>
              </p:nvSpPr>
              <p:spPr bwMode="auto">
                <a:xfrm>
                  <a:off x="903" y="1786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21.7 percent </a:t>
                  </a:r>
                </a:p>
              </p:txBody>
            </p:sp>
            <p:sp>
              <p:nvSpPr>
                <p:cNvPr id="69" name="Rectangle 63"/>
                <p:cNvSpPr>
                  <a:spLocks noChangeArrowheads="1"/>
                </p:cNvSpPr>
                <p:nvPr/>
              </p:nvSpPr>
              <p:spPr bwMode="auto">
                <a:xfrm>
                  <a:off x="903" y="1786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64"/>
              <p:cNvGrpSpPr>
                <a:grpSpLocks/>
              </p:cNvGrpSpPr>
              <p:nvPr/>
            </p:nvGrpSpPr>
            <p:grpSpPr bwMode="auto">
              <a:xfrm>
                <a:off x="0" y="1978"/>
                <a:ext cx="903" cy="192"/>
                <a:chOff x="0" y="1978"/>
                <a:chExt cx="903" cy="192"/>
              </a:xfrm>
            </p:grpSpPr>
            <p:sp>
              <p:nvSpPr>
                <p:cNvPr id="66" name="Rectangle 65"/>
                <p:cNvSpPr>
                  <a:spLocks noChangeArrowheads="1"/>
                </p:cNvSpPr>
                <p:nvPr/>
              </p:nvSpPr>
              <p:spPr bwMode="auto">
                <a:xfrm>
                  <a:off x="0" y="1978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1935 </a:t>
                  </a:r>
                </a:p>
              </p:txBody>
            </p:sp>
            <p:sp>
              <p:nvSpPr>
                <p:cNvPr id="67" name="Rectangle 66"/>
                <p:cNvSpPr>
                  <a:spLocks noChangeArrowheads="1"/>
                </p:cNvSpPr>
                <p:nvPr/>
              </p:nvSpPr>
              <p:spPr bwMode="auto">
                <a:xfrm>
                  <a:off x="0" y="1978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67"/>
              <p:cNvGrpSpPr>
                <a:grpSpLocks/>
              </p:cNvGrpSpPr>
              <p:nvPr/>
            </p:nvGrpSpPr>
            <p:grpSpPr bwMode="auto">
              <a:xfrm>
                <a:off x="903" y="1978"/>
                <a:ext cx="904" cy="192"/>
                <a:chOff x="903" y="1978"/>
                <a:chExt cx="904" cy="192"/>
              </a:xfrm>
            </p:grpSpPr>
            <p:sp>
              <p:nvSpPr>
                <p:cNvPr id="64" name="Rectangle 68"/>
                <p:cNvSpPr>
                  <a:spLocks noChangeArrowheads="1"/>
                </p:cNvSpPr>
                <p:nvPr/>
              </p:nvSpPr>
              <p:spPr bwMode="auto">
                <a:xfrm>
                  <a:off x="903" y="1978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20.1 percent </a:t>
                  </a:r>
                </a:p>
              </p:txBody>
            </p:sp>
            <p:sp>
              <p:nvSpPr>
                <p:cNvPr id="65" name="Rectangle 69"/>
                <p:cNvSpPr>
                  <a:spLocks noChangeArrowheads="1"/>
                </p:cNvSpPr>
                <p:nvPr/>
              </p:nvSpPr>
              <p:spPr bwMode="auto">
                <a:xfrm>
                  <a:off x="903" y="1978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70"/>
              <p:cNvGrpSpPr>
                <a:grpSpLocks/>
              </p:cNvGrpSpPr>
              <p:nvPr/>
            </p:nvGrpSpPr>
            <p:grpSpPr bwMode="auto">
              <a:xfrm>
                <a:off x="0" y="2170"/>
                <a:ext cx="903" cy="192"/>
                <a:chOff x="0" y="2170"/>
                <a:chExt cx="903" cy="192"/>
              </a:xfrm>
            </p:grpSpPr>
            <p:sp>
              <p:nvSpPr>
                <p:cNvPr id="62" name="Rectangle 71"/>
                <p:cNvSpPr>
                  <a:spLocks noChangeArrowheads="1"/>
                </p:cNvSpPr>
                <p:nvPr/>
              </p:nvSpPr>
              <p:spPr bwMode="auto">
                <a:xfrm>
                  <a:off x="0" y="2170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1936 </a:t>
                  </a:r>
                </a:p>
              </p:txBody>
            </p:sp>
            <p:sp>
              <p:nvSpPr>
                <p:cNvPr id="63" name="Rectangle 72"/>
                <p:cNvSpPr>
                  <a:spLocks noChangeArrowheads="1"/>
                </p:cNvSpPr>
                <p:nvPr/>
              </p:nvSpPr>
              <p:spPr bwMode="auto">
                <a:xfrm>
                  <a:off x="0" y="2170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73"/>
              <p:cNvGrpSpPr>
                <a:grpSpLocks/>
              </p:cNvGrpSpPr>
              <p:nvPr/>
            </p:nvGrpSpPr>
            <p:grpSpPr bwMode="auto">
              <a:xfrm>
                <a:off x="903" y="2170"/>
                <a:ext cx="904" cy="192"/>
                <a:chOff x="903" y="2170"/>
                <a:chExt cx="904" cy="192"/>
              </a:xfrm>
            </p:grpSpPr>
            <p:sp>
              <p:nvSpPr>
                <p:cNvPr id="60" name="Rectangle 74"/>
                <p:cNvSpPr>
                  <a:spLocks noChangeArrowheads="1"/>
                </p:cNvSpPr>
                <p:nvPr/>
              </p:nvSpPr>
              <p:spPr bwMode="auto">
                <a:xfrm>
                  <a:off x="903" y="2170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16.9 percent </a:t>
                  </a:r>
                </a:p>
              </p:txBody>
            </p:sp>
            <p:sp>
              <p:nvSpPr>
                <p:cNvPr id="61" name="Rectangle 75"/>
                <p:cNvSpPr>
                  <a:spLocks noChangeArrowheads="1"/>
                </p:cNvSpPr>
                <p:nvPr/>
              </p:nvSpPr>
              <p:spPr bwMode="auto">
                <a:xfrm>
                  <a:off x="903" y="2170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76"/>
              <p:cNvGrpSpPr>
                <a:grpSpLocks/>
              </p:cNvGrpSpPr>
              <p:nvPr/>
            </p:nvGrpSpPr>
            <p:grpSpPr bwMode="auto">
              <a:xfrm>
                <a:off x="0" y="2362"/>
                <a:ext cx="903" cy="192"/>
                <a:chOff x="0" y="2362"/>
                <a:chExt cx="903" cy="192"/>
              </a:xfrm>
            </p:grpSpPr>
            <p:sp>
              <p:nvSpPr>
                <p:cNvPr id="58" name="Rectangle 77"/>
                <p:cNvSpPr>
                  <a:spLocks noChangeArrowheads="1"/>
                </p:cNvSpPr>
                <p:nvPr/>
              </p:nvSpPr>
              <p:spPr bwMode="auto">
                <a:xfrm>
                  <a:off x="0" y="2362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1937 </a:t>
                  </a:r>
                </a:p>
              </p:txBody>
            </p:sp>
            <p:sp>
              <p:nvSpPr>
                <p:cNvPr id="59" name="Rectangle 78"/>
                <p:cNvSpPr>
                  <a:spLocks noChangeArrowheads="1"/>
                </p:cNvSpPr>
                <p:nvPr/>
              </p:nvSpPr>
              <p:spPr bwMode="auto">
                <a:xfrm>
                  <a:off x="0" y="2362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79"/>
              <p:cNvGrpSpPr>
                <a:grpSpLocks/>
              </p:cNvGrpSpPr>
              <p:nvPr/>
            </p:nvGrpSpPr>
            <p:grpSpPr bwMode="auto">
              <a:xfrm>
                <a:off x="903" y="2362"/>
                <a:ext cx="904" cy="192"/>
                <a:chOff x="903" y="2362"/>
                <a:chExt cx="904" cy="192"/>
              </a:xfrm>
            </p:grpSpPr>
            <p:sp>
              <p:nvSpPr>
                <p:cNvPr id="56" name="Rectangle 80"/>
                <p:cNvSpPr>
                  <a:spLocks noChangeArrowheads="1"/>
                </p:cNvSpPr>
                <p:nvPr/>
              </p:nvSpPr>
              <p:spPr bwMode="auto">
                <a:xfrm>
                  <a:off x="903" y="2362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14.3 percent </a:t>
                  </a:r>
                </a:p>
              </p:txBody>
            </p:sp>
            <p:sp>
              <p:nvSpPr>
                <p:cNvPr id="57" name="Rectangle 81"/>
                <p:cNvSpPr>
                  <a:spLocks noChangeArrowheads="1"/>
                </p:cNvSpPr>
                <p:nvPr/>
              </p:nvSpPr>
              <p:spPr bwMode="auto">
                <a:xfrm>
                  <a:off x="903" y="2362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" name="Group 82"/>
              <p:cNvGrpSpPr>
                <a:grpSpLocks/>
              </p:cNvGrpSpPr>
              <p:nvPr/>
            </p:nvGrpSpPr>
            <p:grpSpPr bwMode="auto">
              <a:xfrm>
                <a:off x="0" y="2554"/>
                <a:ext cx="903" cy="192"/>
                <a:chOff x="0" y="2554"/>
                <a:chExt cx="903" cy="192"/>
              </a:xfrm>
            </p:grpSpPr>
            <p:sp>
              <p:nvSpPr>
                <p:cNvPr id="54" name="Rectangle 83"/>
                <p:cNvSpPr>
                  <a:spLocks noChangeArrowheads="1"/>
                </p:cNvSpPr>
                <p:nvPr/>
              </p:nvSpPr>
              <p:spPr bwMode="auto">
                <a:xfrm>
                  <a:off x="0" y="2554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1938 </a:t>
                  </a:r>
                </a:p>
              </p:txBody>
            </p:sp>
            <p:sp>
              <p:nvSpPr>
                <p:cNvPr id="55" name="Rectangle 84"/>
                <p:cNvSpPr>
                  <a:spLocks noChangeArrowheads="1"/>
                </p:cNvSpPr>
                <p:nvPr/>
              </p:nvSpPr>
              <p:spPr bwMode="auto">
                <a:xfrm>
                  <a:off x="0" y="2554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85"/>
              <p:cNvGrpSpPr>
                <a:grpSpLocks/>
              </p:cNvGrpSpPr>
              <p:nvPr/>
            </p:nvGrpSpPr>
            <p:grpSpPr bwMode="auto">
              <a:xfrm>
                <a:off x="903" y="2554"/>
                <a:ext cx="904" cy="192"/>
                <a:chOff x="903" y="2554"/>
                <a:chExt cx="904" cy="192"/>
              </a:xfrm>
            </p:grpSpPr>
            <p:sp>
              <p:nvSpPr>
                <p:cNvPr id="52" name="Rectangle 86"/>
                <p:cNvSpPr>
                  <a:spLocks noChangeArrowheads="1"/>
                </p:cNvSpPr>
                <p:nvPr/>
              </p:nvSpPr>
              <p:spPr bwMode="auto">
                <a:xfrm>
                  <a:off x="903" y="2554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 percent </a:t>
                  </a:r>
                </a:p>
              </p:txBody>
            </p:sp>
            <p:sp>
              <p:nvSpPr>
                <p:cNvPr id="53" name="Rectangle 87"/>
                <p:cNvSpPr>
                  <a:spLocks noChangeArrowheads="1"/>
                </p:cNvSpPr>
                <p:nvPr/>
              </p:nvSpPr>
              <p:spPr bwMode="auto">
                <a:xfrm>
                  <a:off x="903" y="2554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4" name="Group 88"/>
              <p:cNvGrpSpPr>
                <a:grpSpLocks/>
              </p:cNvGrpSpPr>
              <p:nvPr/>
            </p:nvGrpSpPr>
            <p:grpSpPr bwMode="auto">
              <a:xfrm>
                <a:off x="0" y="2746"/>
                <a:ext cx="903" cy="192"/>
                <a:chOff x="0" y="2746"/>
                <a:chExt cx="903" cy="192"/>
              </a:xfrm>
            </p:grpSpPr>
            <p:sp>
              <p:nvSpPr>
                <p:cNvPr id="50" name="Rectangle 89"/>
                <p:cNvSpPr>
                  <a:spLocks noChangeArrowheads="1"/>
                </p:cNvSpPr>
                <p:nvPr/>
              </p:nvSpPr>
              <p:spPr bwMode="auto">
                <a:xfrm>
                  <a:off x="0" y="2746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1939 </a:t>
                  </a:r>
                </a:p>
              </p:txBody>
            </p:sp>
            <p:sp>
              <p:nvSpPr>
                <p:cNvPr id="51" name="Rectangle 90"/>
                <p:cNvSpPr>
                  <a:spLocks noChangeArrowheads="1"/>
                </p:cNvSpPr>
                <p:nvPr/>
              </p:nvSpPr>
              <p:spPr bwMode="auto">
                <a:xfrm>
                  <a:off x="0" y="2746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5" name="Group 91"/>
              <p:cNvGrpSpPr>
                <a:grpSpLocks/>
              </p:cNvGrpSpPr>
              <p:nvPr/>
            </p:nvGrpSpPr>
            <p:grpSpPr bwMode="auto">
              <a:xfrm>
                <a:off x="903" y="2746"/>
                <a:ext cx="904" cy="192"/>
                <a:chOff x="903" y="2746"/>
                <a:chExt cx="904" cy="192"/>
              </a:xfrm>
            </p:grpSpPr>
            <p:sp>
              <p:nvSpPr>
                <p:cNvPr id="48" name="Rectangle 92"/>
                <p:cNvSpPr>
                  <a:spLocks noChangeArrowheads="1"/>
                </p:cNvSpPr>
                <p:nvPr/>
              </p:nvSpPr>
              <p:spPr bwMode="auto">
                <a:xfrm>
                  <a:off x="903" y="2746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17.2 percent </a:t>
                  </a:r>
                </a:p>
              </p:txBody>
            </p:sp>
            <p:sp>
              <p:nvSpPr>
                <p:cNvPr id="49" name="Rectangle 93"/>
                <p:cNvSpPr>
                  <a:spLocks noChangeArrowheads="1"/>
                </p:cNvSpPr>
                <p:nvPr/>
              </p:nvSpPr>
              <p:spPr bwMode="auto">
                <a:xfrm>
                  <a:off x="903" y="2746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" name="Group 94"/>
              <p:cNvGrpSpPr>
                <a:grpSpLocks/>
              </p:cNvGrpSpPr>
              <p:nvPr/>
            </p:nvGrpSpPr>
            <p:grpSpPr bwMode="auto">
              <a:xfrm>
                <a:off x="0" y="2938"/>
                <a:ext cx="903" cy="192"/>
                <a:chOff x="0" y="2938"/>
                <a:chExt cx="903" cy="192"/>
              </a:xfrm>
            </p:grpSpPr>
            <p:sp>
              <p:nvSpPr>
                <p:cNvPr id="46" name="Rectangle 95"/>
                <p:cNvSpPr>
                  <a:spLocks noChangeArrowheads="1"/>
                </p:cNvSpPr>
                <p:nvPr/>
              </p:nvSpPr>
              <p:spPr bwMode="auto">
                <a:xfrm>
                  <a:off x="0" y="2938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1940 </a:t>
                  </a:r>
                </a:p>
              </p:txBody>
            </p:sp>
            <p:sp>
              <p:nvSpPr>
                <p:cNvPr id="47" name="Rectangle 96"/>
                <p:cNvSpPr>
                  <a:spLocks noChangeArrowheads="1"/>
                </p:cNvSpPr>
                <p:nvPr/>
              </p:nvSpPr>
              <p:spPr bwMode="auto">
                <a:xfrm>
                  <a:off x="0" y="2938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97"/>
              <p:cNvGrpSpPr>
                <a:grpSpLocks/>
              </p:cNvGrpSpPr>
              <p:nvPr/>
            </p:nvGrpSpPr>
            <p:grpSpPr bwMode="auto">
              <a:xfrm>
                <a:off x="903" y="2938"/>
                <a:ext cx="904" cy="192"/>
                <a:chOff x="903" y="2938"/>
                <a:chExt cx="904" cy="192"/>
              </a:xfrm>
            </p:grpSpPr>
            <p:sp>
              <p:nvSpPr>
                <p:cNvPr id="44" name="Rectangle 98"/>
                <p:cNvSpPr>
                  <a:spLocks noChangeArrowheads="1"/>
                </p:cNvSpPr>
                <p:nvPr/>
              </p:nvSpPr>
              <p:spPr bwMode="auto">
                <a:xfrm>
                  <a:off x="903" y="2938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14.6 percent </a:t>
                  </a:r>
                </a:p>
              </p:txBody>
            </p:sp>
            <p:sp>
              <p:nvSpPr>
                <p:cNvPr id="45" name="Rectangle 99"/>
                <p:cNvSpPr>
                  <a:spLocks noChangeArrowheads="1"/>
                </p:cNvSpPr>
                <p:nvPr/>
              </p:nvSpPr>
              <p:spPr bwMode="auto">
                <a:xfrm>
                  <a:off x="903" y="2938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100"/>
              <p:cNvGrpSpPr>
                <a:grpSpLocks/>
              </p:cNvGrpSpPr>
              <p:nvPr/>
            </p:nvGrpSpPr>
            <p:grpSpPr bwMode="auto">
              <a:xfrm>
                <a:off x="0" y="3130"/>
                <a:ext cx="903" cy="192"/>
                <a:chOff x="0" y="3130"/>
                <a:chExt cx="903" cy="192"/>
              </a:xfrm>
            </p:grpSpPr>
            <p:sp>
              <p:nvSpPr>
                <p:cNvPr id="42" name="Rectangle 101"/>
                <p:cNvSpPr>
                  <a:spLocks noChangeArrowheads="1"/>
                </p:cNvSpPr>
                <p:nvPr/>
              </p:nvSpPr>
              <p:spPr bwMode="auto">
                <a:xfrm>
                  <a:off x="0" y="3130"/>
                  <a:ext cx="903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1950 </a:t>
                  </a:r>
                </a:p>
              </p:txBody>
            </p:sp>
            <p:sp>
              <p:nvSpPr>
                <p:cNvPr id="43" name="Rectangle 102"/>
                <p:cNvSpPr>
                  <a:spLocks noChangeArrowheads="1"/>
                </p:cNvSpPr>
                <p:nvPr/>
              </p:nvSpPr>
              <p:spPr bwMode="auto">
                <a:xfrm>
                  <a:off x="0" y="3130"/>
                  <a:ext cx="903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9" name="Group 103"/>
              <p:cNvGrpSpPr>
                <a:grpSpLocks/>
              </p:cNvGrpSpPr>
              <p:nvPr/>
            </p:nvGrpSpPr>
            <p:grpSpPr bwMode="auto">
              <a:xfrm>
                <a:off x="903" y="3130"/>
                <a:ext cx="904" cy="192"/>
                <a:chOff x="903" y="3130"/>
                <a:chExt cx="904" cy="192"/>
              </a:xfrm>
            </p:grpSpPr>
            <p:sp>
              <p:nvSpPr>
                <p:cNvPr id="40" name="Rectangle 104"/>
                <p:cNvSpPr>
                  <a:spLocks noChangeArrowheads="1"/>
                </p:cNvSpPr>
                <p:nvPr/>
              </p:nvSpPr>
              <p:spPr bwMode="auto">
                <a:xfrm>
                  <a:off x="903" y="3130"/>
                  <a:ext cx="904" cy="192"/>
                </a:xfrm>
                <a:prstGeom prst="rect">
                  <a:avLst/>
                </a:prstGeom>
                <a:solidFill>
                  <a:srgbClr val="F8F3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000">
                      <a:latin typeface="Arial Black" charset="0"/>
                    </a:rPr>
                    <a:t>5 percent</a:t>
                  </a:r>
                </a:p>
              </p:txBody>
            </p:sp>
            <p:sp>
              <p:nvSpPr>
                <p:cNvPr id="41" name="Rectangle 105"/>
                <p:cNvSpPr>
                  <a:spLocks noChangeArrowheads="1"/>
                </p:cNvSpPr>
                <p:nvPr/>
              </p:nvSpPr>
              <p:spPr bwMode="auto">
                <a:xfrm>
                  <a:off x="903" y="3130"/>
                  <a:ext cx="904" cy="19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6" name="Rectangle 106"/>
            <p:cNvSpPr>
              <a:spLocks noChangeArrowheads="1"/>
            </p:cNvSpPr>
            <p:nvPr/>
          </p:nvSpPr>
          <p:spPr bwMode="auto">
            <a:xfrm>
              <a:off x="-3" y="-3"/>
              <a:ext cx="1813" cy="3328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9091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2130120"/>
            <a:ext cx="7772400" cy="146988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solidFill>
                  <a:srgbClr val="000000"/>
                </a:solidFill>
                <a:latin typeface="Arial"/>
              </a:rPr>
              <a:t>Causes of the Great Depression</a:t>
            </a:r>
            <a:endParaRPr/>
          </a:p>
        </p:txBody>
      </p:sp>
      <p:sp>
        <p:nvSpPr>
          <p:cNvPr id="64" name="TextShape 2"/>
          <p:cNvSpPr txBox="1"/>
          <p:nvPr/>
        </p:nvSpPr>
        <p:spPr>
          <a:xfrm>
            <a:off x="1371600" y="4063680"/>
            <a:ext cx="6400800" cy="1757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457200" y="190080"/>
            <a:ext cx="8229600" cy="1312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en-US" sz="4000">
                <a:latin typeface="Arial"/>
              </a:rPr>
              <a:t>The Roaring ’20’s:  False Prosperity?</a:t>
            </a:r>
            <a:endParaRPr/>
          </a:p>
        </p:txBody>
      </p:sp>
      <p:sp>
        <p:nvSpPr>
          <p:cNvPr id="66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Font typeface="Arial"/>
              <a:buChar char="•"/>
            </a:pPr>
            <a:r>
              <a:rPr lang="en-US" sz="3200" dirty="0">
                <a:latin typeface="Arial"/>
              </a:rPr>
              <a:t>President Calvin Coolidge (1922-1928):  </a:t>
            </a:r>
            <a:endParaRPr dirty="0"/>
          </a:p>
          <a:p>
            <a:pPr lvl="1">
              <a:buFont typeface="Arial"/>
              <a:buChar char="–"/>
            </a:pPr>
            <a:r>
              <a:rPr lang="en-US" sz="2800" dirty="0">
                <a:latin typeface="Arial"/>
              </a:rPr>
              <a:t>“The chief business of the American people is business.”</a:t>
            </a:r>
            <a:endParaRPr dirty="0"/>
          </a:p>
          <a:p>
            <a:pPr>
              <a:buFont typeface="Arial"/>
              <a:buChar char="•"/>
            </a:pPr>
            <a:r>
              <a:rPr lang="en-US" sz="3200" dirty="0">
                <a:latin typeface="Arial"/>
              </a:rPr>
              <a:t>President Herbert Hoover in 1928:  </a:t>
            </a:r>
            <a:endParaRPr dirty="0"/>
          </a:p>
          <a:p>
            <a:pPr lvl="1">
              <a:buFont typeface="Arial"/>
              <a:buChar char="–"/>
            </a:pPr>
            <a:r>
              <a:rPr lang="en-US" sz="2800" dirty="0">
                <a:latin typeface="Arial"/>
              </a:rPr>
              <a:t>“We in America are nearer to the final triumph over poverty than ever before.”</a:t>
            </a: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/>
          <p:cNvPicPr/>
          <p:nvPr/>
        </p:nvPicPr>
        <p:blipFill>
          <a:blip r:embed="rId3"/>
          <a:srcRect t="2829" b="36999"/>
          <a:stretch/>
        </p:blipFill>
        <p:spPr>
          <a:xfrm>
            <a:off x="609480" y="0"/>
            <a:ext cx="8077320" cy="6740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457200" y="-115920"/>
            <a:ext cx="8229600" cy="19224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en-US" sz="4000">
                <a:latin typeface="Arial"/>
              </a:rPr>
              <a:t>So, what is one of the first things industries will do when they don’t make a profit?</a:t>
            </a:r>
            <a:endParaRPr/>
          </a:p>
        </p:txBody>
      </p:sp>
      <p:sp>
        <p:nvSpPr>
          <p:cNvPr id="69" name="TextShape 2"/>
          <p:cNvSpPr txBox="1"/>
          <p:nvPr/>
        </p:nvSpPr>
        <p:spPr>
          <a:xfrm>
            <a:off x="304920" y="3124080"/>
            <a:ext cx="4038480" cy="19814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Arial"/>
              </a:rPr>
              <a:t>Cut hours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Arial"/>
              </a:rPr>
              <a:t>Lay people off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Arial"/>
              </a:rPr>
              <a:t>Close plants</a:t>
            </a:r>
            <a:endParaRPr/>
          </a:p>
        </p:txBody>
      </p:sp>
      <p:pic>
        <p:nvPicPr>
          <p:cNvPr id="70" name="Picture 69"/>
          <p:cNvPicPr/>
          <p:nvPr/>
        </p:nvPicPr>
        <p:blipFill>
          <a:blip r:embed="rId3"/>
          <a:stretch/>
        </p:blipFill>
        <p:spPr>
          <a:xfrm>
            <a:off x="4343400" y="2133720"/>
            <a:ext cx="4495680" cy="4114800"/>
          </a:xfrm>
          <a:prstGeom prst="rect">
            <a:avLst/>
          </a:prstGeom>
          <a:ln>
            <a:noFill/>
          </a:ln>
        </p:spPr>
      </p:pic>
      <p:sp>
        <p:nvSpPr>
          <p:cNvPr id="71" name="CustomShape 3"/>
          <p:cNvSpPr/>
          <p:nvPr/>
        </p:nvSpPr>
        <p:spPr>
          <a:xfrm>
            <a:off x="4491000" y="6400800"/>
            <a:ext cx="434808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>
                <a:latin typeface="Tahoma"/>
              </a:rPr>
              <a:t>http://hdl.loc.gov/loc.pnp/</a:t>
            </a:r>
            <a:r>
              <a:rPr lang="en-US" b="1">
                <a:latin typeface="Tahoma"/>
              </a:rPr>
              <a:t>fsa</a:t>
            </a:r>
            <a:r>
              <a:rPr lang="en-US">
                <a:latin typeface="Tahoma"/>
              </a:rPr>
              <a:t>.</a:t>
            </a:r>
            <a:r>
              <a:rPr lang="en-US" b="1">
                <a:latin typeface="Tahoma"/>
              </a:rPr>
              <a:t>8b31768</a:t>
            </a:r>
            <a:r>
              <a:rPr lang="en-US">
                <a:latin typeface="Tahoma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en-US" sz="4000" u="sng" dirty="0">
                <a:latin typeface="Arial"/>
              </a:rPr>
              <a:t>Why would you want to own stock?</a:t>
            </a:r>
            <a:endParaRPr u="sng" dirty="0"/>
          </a:p>
        </p:txBody>
      </p:sp>
      <p:sp>
        <p:nvSpPr>
          <p:cNvPr id="47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</a:rPr>
              <a:t>If the value of the company increases, the value of each share of its stock </a:t>
            </a:r>
            <a:r>
              <a:rPr lang="en-US" sz="3200" dirty="0" smtClean="0">
                <a:latin typeface="Arial"/>
              </a:rPr>
              <a:t>increase</a:t>
            </a:r>
          </a:p>
          <a:p>
            <a:pPr marL="1371600" lvl="2" indent="-457200">
              <a:buFont typeface="Arial"/>
              <a:buChar char="•"/>
            </a:pPr>
            <a:endParaRPr lang="en-US" sz="2800" dirty="0">
              <a:latin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800" dirty="0" smtClean="0">
                <a:latin typeface="Arial"/>
              </a:rPr>
              <a:t>The </a:t>
            </a:r>
            <a:r>
              <a:rPr lang="en-US" sz="2800" dirty="0">
                <a:latin typeface="Arial"/>
              </a:rPr>
              <a:t>reason Apple's stock value has risen is because the overall value of the company has </a:t>
            </a:r>
            <a:r>
              <a:rPr lang="en-US" sz="2800" dirty="0" smtClean="0">
                <a:latin typeface="Arial"/>
              </a:rPr>
              <a:t>increased</a:t>
            </a:r>
          </a:p>
          <a:p>
            <a:pPr lvl="2"/>
            <a:endParaRPr dirty="0"/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</a:rPr>
              <a:t>You can get actual wealth (not just imaginary stock wealth) if you can sell your stock for more than you bought it</a:t>
            </a: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3050875" y="417748"/>
            <a:ext cx="5922290" cy="12337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r>
              <a:rPr lang="en-US" sz="2400" dirty="0" smtClean="0"/>
              <a:t>The home of the New York Stock Exchange (the largest stock market in the U.S.) is on Wall Street in Manhattan, NYC</a:t>
            </a:r>
            <a:endParaRPr sz="2400" dirty="0"/>
          </a:p>
        </p:txBody>
      </p:sp>
      <p:sp>
        <p:nvSpPr>
          <p:cNvPr id="49" name="TextShape 2"/>
          <p:cNvSpPr txBox="1"/>
          <p:nvPr/>
        </p:nvSpPr>
        <p:spPr>
          <a:xfrm>
            <a:off x="456840" y="1599840"/>
            <a:ext cx="8226360" cy="46134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50" name="Picture 49"/>
          <p:cNvPicPr/>
          <p:nvPr/>
        </p:nvPicPr>
        <p:blipFill>
          <a:blip r:embed="rId3"/>
          <a:stretch/>
        </p:blipFill>
        <p:spPr>
          <a:xfrm>
            <a:off x="1579680" y="2193840"/>
            <a:ext cx="7014960" cy="4664160"/>
          </a:xfrm>
          <a:prstGeom prst="rect">
            <a:avLst/>
          </a:prstGeom>
          <a:ln>
            <a:noFill/>
          </a:ln>
        </p:spPr>
      </p:pic>
      <p:pic>
        <p:nvPicPr>
          <p:cNvPr id="51" name="Picture 50"/>
          <p:cNvPicPr/>
          <p:nvPr/>
        </p:nvPicPr>
        <p:blipFill>
          <a:blip r:embed="rId4"/>
          <a:stretch/>
        </p:blipFill>
        <p:spPr>
          <a:xfrm>
            <a:off x="365040" y="287280"/>
            <a:ext cx="2468520" cy="1816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en-US" sz="4400" u="sng" dirty="0">
                <a:latin typeface="Arial"/>
              </a:rPr>
              <a:t>Stock Markets</a:t>
            </a:r>
            <a:endParaRPr u="sng" dirty="0"/>
          </a:p>
        </p:txBody>
      </p:sp>
      <p:sp>
        <p:nvSpPr>
          <p:cNvPr id="53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>
                <a:latin typeface="Arial"/>
              </a:rPr>
              <a:t>Also known as “stock exchanges”</a:t>
            </a:r>
            <a:endParaRPr dirty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>
                <a:latin typeface="Arial"/>
              </a:rPr>
              <a:t>This is where stocks can be bought and sold</a:t>
            </a:r>
            <a:endParaRPr dirty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>
                <a:latin typeface="Arial"/>
              </a:rPr>
              <a:t>The actual buying and selling is done by a registered “stockbroker”</a:t>
            </a:r>
            <a:endParaRPr dirty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>
                <a:latin typeface="Arial"/>
              </a:rPr>
              <a:t>There are stock exchanges in major cities around the world – New York, London, Hong Kong, Tokyo, Frankfurt</a:t>
            </a:r>
            <a:endParaRPr dirty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>
                <a:latin typeface="Arial"/>
              </a:rPr>
              <a:t>The value of the market is all driven by demand – the more people </a:t>
            </a:r>
            <a:r>
              <a:rPr lang="en-US" sz="2800" i="1" dirty="0">
                <a:latin typeface="Arial"/>
              </a:rPr>
              <a:t>want</a:t>
            </a:r>
            <a:r>
              <a:rPr lang="en-US" sz="2800" dirty="0">
                <a:latin typeface="Arial"/>
              </a:rPr>
              <a:t> to buy the stock, the higher its value goes</a:t>
            </a: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en-US" sz="4400" b="1" dirty="0">
                <a:latin typeface="Arial"/>
              </a:rPr>
              <a:t>Dividends</a:t>
            </a:r>
            <a:endParaRPr b="1" dirty="0"/>
          </a:p>
        </p:txBody>
      </p:sp>
      <p:sp>
        <p:nvSpPr>
          <p:cNvPr id="55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</a:rPr>
              <a:t>These are payments made to the owners of the stock (if the company does well and gains value</a:t>
            </a:r>
            <a:r>
              <a:rPr lang="en-US" sz="3200" dirty="0" smtClean="0">
                <a:latin typeface="Arial"/>
              </a:rPr>
              <a:t>)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latin typeface="Arial"/>
              </a:rPr>
              <a:t>They are like a “thank you for being a stockholder” bonus</a:t>
            </a: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457200" y="271080"/>
            <a:ext cx="8228160" cy="1328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57" name="TextShape 2"/>
          <p:cNvSpPr txBox="1"/>
          <p:nvPr/>
        </p:nvSpPr>
        <p:spPr>
          <a:xfrm>
            <a:off x="457200" y="1600200"/>
            <a:ext cx="8228160" cy="47052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58" name="Picture 57"/>
          <p:cNvPicPr/>
          <p:nvPr/>
        </p:nvPicPr>
        <p:blipFill>
          <a:blip r:embed="rId3"/>
          <a:stretch/>
        </p:blipFill>
        <p:spPr>
          <a:xfrm>
            <a:off x="799561" y="125439"/>
            <a:ext cx="7509603" cy="6444443"/>
          </a:xfrm>
          <a:prstGeom prst="rect">
            <a:avLst/>
          </a:prstGeom>
          <a:ln>
            <a:noFill/>
          </a:ln>
        </p:spPr>
      </p:pic>
      <p:sp>
        <p:nvSpPr>
          <p:cNvPr id="59" name="CustomShape 3"/>
          <p:cNvSpPr/>
          <p:nvPr/>
        </p:nvSpPr>
        <p:spPr>
          <a:xfrm>
            <a:off x="1600200" y="304920"/>
            <a:ext cx="5786280" cy="609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“Black Tuesday”</a:t>
            </a:r>
            <a:br>
              <a:rPr lang="en-US" sz="2800" b="1" dirty="0" smtClean="0"/>
            </a:br>
            <a:r>
              <a:rPr lang="en-US" sz="2800" b="1" dirty="0" smtClean="0"/>
              <a:t>October 29, 1929</a:t>
            </a:r>
            <a:endParaRPr lang="en-US" sz="2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>
          <a:xfrm>
            <a:off x="855902" y="2333170"/>
            <a:ext cx="2415852" cy="3786470"/>
          </a:xfrm>
        </p:spPr>
        <p:txBody>
          <a:bodyPr/>
          <a:lstStyle/>
          <a:p>
            <a:r>
              <a:rPr lang="en-US" dirty="0" smtClean="0"/>
              <a:t>Panic on Wall Street, Black Tuesday.  An extra 400 police officers were needed to patrol the scene.</a:t>
            </a:r>
          </a:p>
          <a:p>
            <a:endParaRPr lang="en-US" dirty="0"/>
          </a:p>
        </p:txBody>
      </p:sp>
      <p:pic>
        <p:nvPicPr>
          <p:cNvPr id="4" name="Picture 4" descr="1929_panic_on_wall_stre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877" y="509546"/>
            <a:ext cx="4553488" cy="593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7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en-US" sz="2800" dirty="0"/>
              <a:t>People take out loans to buy stocks, thinking the value will keep rising</a:t>
            </a:r>
          </a:p>
          <a:p>
            <a:endParaRPr lang="en-US" sz="2800" dirty="0"/>
          </a:p>
          <a:p>
            <a:pPr marL="342900" lvl="0" indent="-342900">
              <a:buFont typeface="+mj-lt"/>
              <a:buAutoNum type="arabicPeriod"/>
            </a:pPr>
            <a:r>
              <a:rPr lang="en-US" sz="2800" dirty="0"/>
              <a:t>Bad business forecast, people fear value of stocks will fall</a:t>
            </a:r>
          </a:p>
          <a:p>
            <a:endParaRPr lang="en-US" sz="2800" dirty="0"/>
          </a:p>
          <a:p>
            <a:pPr marL="342900" lvl="0" indent="-342900">
              <a:buFont typeface="+mj-lt"/>
              <a:buAutoNum type="arabicPeriod"/>
            </a:pPr>
            <a:r>
              <a:rPr lang="en-US" sz="2800" dirty="0"/>
              <a:t>People try to sell before value goes down</a:t>
            </a:r>
          </a:p>
          <a:p>
            <a:endParaRPr lang="en-US" sz="2800" dirty="0"/>
          </a:p>
          <a:p>
            <a:pPr marL="342900" lvl="0" indent="-342900">
              <a:buFont typeface="+mj-lt"/>
              <a:buAutoNum type="arabicPeriod"/>
            </a:pPr>
            <a:r>
              <a:rPr lang="en-US" sz="2800" dirty="0"/>
              <a:t>Everyone trying to sell, no one trying to buy, </a:t>
            </a:r>
            <a:r>
              <a:rPr lang="en-US" sz="2800" dirty="0" smtClean="0"/>
              <a:t>stocks lose </a:t>
            </a:r>
            <a:r>
              <a:rPr lang="en-US" sz="2800" dirty="0"/>
              <a:t>value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What actually happens during a stock market “crash”?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62786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subTitle"/>
          </p:nvPr>
        </p:nvSpPr>
        <p:spPr>
          <a:xfrm>
            <a:off x="457200" y="2226547"/>
            <a:ext cx="8223120" cy="3893092"/>
          </a:xfrm>
        </p:spPr>
        <p:txBody>
          <a:bodyPr/>
          <a:lstStyle/>
          <a:p>
            <a:pPr marL="285750" lvl="0" indent="-285750">
              <a:buFont typeface="Arial"/>
              <a:buChar char="•"/>
            </a:pPr>
            <a:r>
              <a:rPr lang="en-US" sz="2800" dirty="0" smtClean="0"/>
              <a:t>Black Tuesday was the busiest </a:t>
            </a:r>
            <a:r>
              <a:rPr lang="en-US" sz="2800" dirty="0"/>
              <a:t>day of trading in history, with everyone trying to sell their </a:t>
            </a:r>
            <a:r>
              <a:rPr lang="en-US" sz="2800" dirty="0" smtClean="0"/>
              <a:t>stocks</a:t>
            </a:r>
          </a:p>
          <a:p>
            <a:pPr lvl="0"/>
            <a:endParaRPr lang="en-US" sz="2800" dirty="0"/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Massive losses in value of stocks:  more than $30 billion in </a:t>
            </a:r>
            <a:r>
              <a:rPr lang="en-US" sz="2800" dirty="0" smtClean="0"/>
              <a:t>lost over the following month</a:t>
            </a:r>
          </a:p>
          <a:p>
            <a:pPr lvl="0"/>
            <a:endParaRPr lang="en-US" sz="2800" dirty="0"/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People who had taken out loans to buy stocks could not pay back their </a:t>
            </a:r>
            <a:r>
              <a:rPr lang="en-US" sz="2800" dirty="0" smtClean="0"/>
              <a:t>loans = DEBT</a:t>
            </a:r>
            <a:endParaRPr lang="en-US" sz="2800" dirty="0" smtClean="0"/>
          </a:p>
          <a:p>
            <a:pPr lvl="0"/>
            <a:endParaRPr lang="en-US" sz="2800" dirty="0" smtClean="0"/>
          </a:p>
          <a:p>
            <a:pPr marL="285750" lvl="0" indent="-285750">
              <a:buFont typeface="Arial"/>
              <a:buChar char="•"/>
            </a:pPr>
            <a:r>
              <a:rPr lang="en-US" sz="2800" dirty="0" smtClean="0"/>
              <a:t>Large banks had invested too, </a:t>
            </a:r>
            <a:r>
              <a:rPr lang="en-US" sz="2800" dirty="0" smtClean="0"/>
              <a:t>so banks quickly fell into debt as well</a:t>
            </a:r>
            <a:endParaRPr lang="en-US" sz="2800" dirty="0"/>
          </a:p>
          <a:p>
            <a:pPr marL="285750" indent="-285750">
              <a:buFont typeface="Arial"/>
              <a:buChar char="•"/>
            </a:pP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What were the immediate effects of the crash of 1929?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96143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2009</TotalTime>
  <Words>600</Words>
  <Application>Microsoft Macintosh PowerPoint</Application>
  <PresentationFormat>On-screen Show (4:3)</PresentationFormat>
  <Paragraphs>91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“Black Tuesday” October 29, 1929</vt:lpstr>
      <vt:lpstr>What actually happens during a stock market “crash”?</vt:lpstr>
      <vt:lpstr>What were the immediate effects of the crash of 1929?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Dom Lambek</cp:lastModifiedBy>
  <cp:revision>7</cp:revision>
  <dcterms:modified xsi:type="dcterms:W3CDTF">2015-02-05T13:25:24Z</dcterms:modified>
</cp:coreProperties>
</file>